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65" r:id="rId3"/>
    <p:sldId id="264" r:id="rId4"/>
    <p:sldId id="266"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mj-lt"/>
                <a:ea typeface="+mj-ea"/>
                <a:cs typeface="+mj-cs"/>
              </a:defRPr>
            </a:lvl1pPr>
          </a:lstStyle>
          <a:p>
            <a:r>
              <a:rPr lang="en-US" dirty="0" smtClean="0"/>
              <a:t>Click to edit Master title style</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a:xfrm>
            <a:off x="573741" y="6122894"/>
            <a:ext cx="2133600" cy="259317"/>
          </a:xfrm>
        </p:spPr>
        <p:txBody>
          <a:bodyPr/>
          <a:lstStyle/>
          <a:p>
            <a:fld id="{7D290233-0DD1-4A80-BB1E-9ADC3556DBB6}" type="datetimeFigureOut">
              <a:rPr lang="en-US" smtClean="0"/>
              <a:t>8/4/2016</a:t>
            </a:fld>
            <a:endParaRPr lang="en-US"/>
          </a:p>
        </p:txBody>
      </p:sp>
      <p:sp>
        <p:nvSpPr>
          <p:cNvPr id="5" name="Footer Placeholder 4"/>
          <p:cNvSpPr>
            <a:spLocks noGrp="1"/>
          </p:cNvSpPr>
          <p:nvPr>
            <p:ph type="ftr" sz="quarter" idx="11"/>
          </p:nvPr>
        </p:nvSpPr>
        <p:spPr>
          <a:xfrm>
            <a:off x="5638800" y="6122894"/>
            <a:ext cx="2895600" cy="257810"/>
          </a:xfrm>
        </p:spPr>
        <p:txBody>
          <a:bodyPr/>
          <a:lstStyle/>
          <a:p>
            <a:endParaRPr lang="en-US"/>
          </a:p>
        </p:txBody>
      </p:sp>
      <p:sp>
        <p:nvSpPr>
          <p:cNvPr id="6" name="Slide Number Placeholder 5"/>
          <p:cNvSpPr>
            <a:spLocks noGrp="1"/>
          </p:cNvSpPr>
          <p:nvPr>
            <p:ph type="sldNum" sz="quarter" idx="12"/>
          </p:nvPr>
        </p:nvSpPr>
        <p:spPr>
          <a:xfrm>
            <a:off x="4191000" y="6122894"/>
            <a:ext cx="762000" cy="271463"/>
          </a:xfrm>
        </p:spPr>
        <p:txBody>
          <a:bodyPr/>
          <a:lstStyle/>
          <a:p>
            <a:fld id="{CFE4BAC9-6D41-4691-9299-18EF07EF017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en-US" dirty="0"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7D290233-0DD1-4A80-BB1E-9ADC3556DBB6}" type="datetimeFigureOut">
              <a:rPr lang="en-US" smtClean="0"/>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en-US" smtClean="0"/>
              <a:t>Click icon to add picture</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dirty="0" smtClean="0"/>
              <a:t>Click to edit Master text styles</a:t>
            </a:r>
          </a:p>
        </p:txBody>
      </p:sp>
      <p:sp>
        <p:nvSpPr>
          <p:cNvPr id="5" name="Date Placeholder 4"/>
          <p:cNvSpPr>
            <a:spLocks noGrp="1"/>
          </p:cNvSpPr>
          <p:nvPr>
            <p:ph type="dt" sz="half" idx="10"/>
          </p:nvPr>
        </p:nvSpPr>
        <p:spPr/>
        <p:txBody>
          <a:bodyPr/>
          <a:lstStyle/>
          <a:p>
            <a:fld id="{7D290233-0DD1-4A80-BB1E-9ADC3556DBB6}" type="datetimeFigureOut">
              <a:rPr lang="en-US" smtClean="0"/>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en-US" dirty="0" smtClean="0"/>
              <a:t>Click to edit Master title style</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dirty="0" smtClean="0"/>
              <a:t>Click to edit Master text styles</a:t>
            </a:r>
          </a:p>
        </p:txBody>
      </p:sp>
      <p:sp>
        <p:nvSpPr>
          <p:cNvPr id="5" name="Date Placeholder 4"/>
          <p:cNvSpPr>
            <a:spLocks noGrp="1"/>
          </p:cNvSpPr>
          <p:nvPr>
            <p:ph type="dt" sz="half" idx="10"/>
          </p:nvPr>
        </p:nvSpPr>
        <p:spPr/>
        <p:txBody>
          <a:bodyPr/>
          <a:lstStyle/>
          <a:p>
            <a:fld id="{7D290233-0DD1-4A80-BB1E-9ADC3556DBB6}" type="datetimeFigureOut">
              <a:rPr lang="en-US" smtClean="0"/>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7D290233-0DD1-4A80-BB1E-9ADC3556DBB6}" type="datetimeFigureOut">
              <a:rPr lang="en-US" smtClean="0"/>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en-US" smtClean="0"/>
              <a:t>Click to edit Master title style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7D290233-0DD1-4A80-BB1E-9ADC3556DBB6}" type="datetimeFigureOut">
              <a:rPr lang="en-US" smtClean="0"/>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7D290233-0DD1-4A80-BB1E-9ADC3556DBB6}" type="datetimeFigureOut">
              <a:rPr lang="en-US" smtClean="0"/>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a:xfrm>
            <a:off x="569259" y="6122894"/>
            <a:ext cx="2133600" cy="259317"/>
          </a:xfrm>
        </p:spPr>
        <p:txBody>
          <a:bodyPr/>
          <a:lstStyle/>
          <a:p>
            <a:fld id="{7D290233-0DD1-4A80-BB1E-9ADC3556DBB6}" type="datetimeFigureOut">
              <a:rPr lang="en-US" smtClean="0"/>
              <a:t>8/4/2016</a:t>
            </a:fld>
            <a:endParaRPr lang="en-US"/>
          </a:p>
        </p:txBody>
      </p:sp>
      <p:sp>
        <p:nvSpPr>
          <p:cNvPr id="5" name="Footer Placeholder 4"/>
          <p:cNvSpPr>
            <a:spLocks noGrp="1"/>
          </p:cNvSpPr>
          <p:nvPr>
            <p:ph type="ftr" sz="quarter" idx="11"/>
          </p:nvPr>
        </p:nvSpPr>
        <p:spPr>
          <a:xfrm>
            <a:off x="5638800" y="6124401"/>
            <a:ext cx="2895600" cy="257810"/>
          </a:xfrm>
        </p:spPr>
        <p:txBody>
          <a:bodyPr/>
          <a:lstStyle/>
          <a:p>
            <a:endParaRPr lang="en-US"/>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en-US" smtClean="0"/>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solidFill>
                  <a:schemeClr val="tx1">
                    <a:lumMod val="75000"/>
                    <a:lumOff val="25000"/>
                  </a:schemeClr>
                </a:solidFill>
              </a:defRPr>
            </a:lvl1pPr>
          </a:lstStyle>
          <a:p>
            <a:r>
              <a:rPr lang="en-US" dirty="0" smtClean="0"/>
              <a:t>Click to edit Master title style</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7D290233-0DD1-4A80-BB1E-9ADC3556DBB6}" type="datetimeFigureOut">
              <a:rPr lang="en-US" smtClean="0"/>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7D290233-0DD1-4A80-BB1E-9ADC3556DBB6}" type="datetimeFigureOut">
              <a:rPr lang="en-US" smtClean="0"/>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7" name="Date Placeholder 6"/>
          <p:cNvSpPr>
            <a:spLocks noGrp="1"/>
          </p:cNvSpPr>
          <p:nvPr>
            <p:ph type="dt" sz="half" idx="10"/>
          </p:nvPr>
        </p:nvSpPr>
        <p:spPr/>
        <p:txBody>
          <a:bodyPr/>
          <a:lstStyle/>
          <a:p>
            <a:fld id="{7D290233-0DD1-4A80-BB1E-9ADC3556DBB6}" type="datetimeFigureOut">
              <a:rPr lang="en-US" smtClean="0"/>
              <a:t>8/4/2016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7D290233-0DD1-4A80-BB1E-9ADC3556DBB6}" type="datetimeFigureOut">
              <a:rPr lang="en-US" smtClean="0"/>
              <a:t>8/4/2016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7D290233-0DD1-4A80-BB1E-9ADC3556DBB6}" type="datetimeFigureOut">
              <a:rPr lang="en-US" smtClean="0"/>
              <a:t>8/4/2016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en-US" dirty="0"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en-US" dirty="0" smtClean="0"/>
              <a:t>Click to edit Master text styles</a:t>
            </a:r>
          </a:p>
        </p:txBody>
      </p:sp>
      <p:sp>
        <p:nvSpPr>
          <p:cNvPr id="5" name="Date Placeholder 4"/>
          <p:cNvSpPr>
            <a:spLocks noGrp="1"/>
          </p:cNvSpPr>
          <p:nvPr>
            <p:ph type="dt" sz="half" idx="10"/>
          </p:nvPr>
        </p:nvSpPr>
        <p:spPr/>
        <p:txBody>
          <a:bodyPr/>
          <a:lstStyle/>
          <a:p>
            <a:fld id="{7D290233-0DD1-4A80-BB1E-9ADC3556DBB6}" type="datetimeFigureOut">
              <a:rPr lang="en-US" smtClean="0"/>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en-US" dirty="0" smtClean="0"/>
              <a:t>Click to edit Master title style</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7D290233-0DD1-4A80-BB1E-9ADC3556DBB6}" type="datetimeFigureOut">
              <a:rPr lang="en-US" smtClean="0"/>
              <a:t>8/4/2016</a:t>
            </a:fld>
            <a:endParaRPr lang="en-US"/>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endParaRPr lang="en-US"/>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fld id="{CFE4BAC9-6D41-4691-9299-18EF07EF017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hyperlink" Target="http://www.alfa.org/alfa/Mind_the_Gap_Film.asp" TargetMode="External"/><Relationship Id="rId2" Type="http://schemas.openxmlformats.org/officeDocument/2006/relationships/image" Target="../media/image5.jp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20186" y="4012"/>
            <a:ext cx="3903633" cy="923330"/>
          </a:xfrm>
          <a:prstGeom prst="rect">
            <a:avLst/>
          </a:prstGeom>
          <a:noFill/>
        </p:spPr>
        <p:txBody>
          <a:bodyPr wrap="none" lIns="91440" tIns="45720" rIns="91440" bIns="45720">
            <a:spAutoFit/>
          </a:bodyPr>
          <a:lstStyle/>
          <a:p>
            <a:pPr algn="ct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ELA AGENDA</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TextBox 2"/>
          <p:cNvSpPr txBox="1"/>
          <p:nvPr/>
        </p:nvSpPr>
        <p:spPr>
          <a:xfrm>
            <a:off x="306917" y="275173"/>
            <a:ext cx="1328062" cy="646331"/>
          </a:xfrm>
          <a:prstGeom prst="rect">
            <a:avLst/>
          </a:prstGeom>
          <a:noFill/>
        </p:spPr>
        <p:txBody>
          <a:bodyPr wrap="square" rtlCol="0">
            <a:spAutoFit/>
          </a:bodyPr>
          <a:lstStyle/>
          <a:p>
            <a:r>
              <a:rPr lang="en-US" dirty="0" smtClean="0"/>
              <a:t>TUESDAY</a:t>
            </a:r>
          </a:p>
          <a:p>
            <a:r>
              <a:rPr lang="en-US" dirty="0" smtClean="0"/>
              <a:t>11/12</a:t>
            </a:r>
            <a:endParaRPr lang="en-US" dirty="0"/>
          </a:p>
        </p:txBody>
      </p:sp>
      <p:sp>
        <p:nvSpPr>
          <p:cNvPr id="4" name="TextBox 3"/>
          <p:cNvSpPr txBox="1"/>
          <p:nvPr/>
        </p:nvSpPr>
        <p:spPr>
          <a:xfrm>
            <a:off x="7270751" y="285755"/>
            <a:ext cx="1693328" cy="646331"/>
          </a:xfrm>
          <a:prstGeom prst="rect">
            <a:avLst/>
          </a:prstGeom>
          <a:noFill/>
        </p:spPr>
        <p:txBody>
          <a:bodyPr wrap="square" rtlCol="0">
            <a:spAutoFit/>
          </a:bodyPr>
          <a:lstStyle/>
          <a:p>
            <a:r>
              <a:rPr lang="en-US" dirty="0" smtClean="0"/>
              <a:t>AM= 9:09-10:41</a:t>
            </a:r>
          </a:p>
          <a:p>
            <a:r>
              <a:rPr lang="en-US" dirty="0" smtClean="0"/>
              <a:t>PM= 1:24- 3:00</a:t>
            </a:r>
            <a:endParaRPr lang="en-US" dirty="0"/>
          </a:p>
        </p:txBody>
      </p:sp>
      <p:sp>
        <p:nvSpPr>
          <p:cNvPr id="5" name="TextBox 4"/>
          <p:cNvSpPr txBox="1"/>
          <p:nvPr/>
        </p:nvSpPr>
        <p:spPr>
          <a:xfrm>
            <a:off x="455083" y="814930"/>
            <a:ext cx="8307917" cy="4393510"/>
          </a:xfrm>
          <a:prstGeom prst="rect">
            <a:avLst/>
          </a:prstGeom>
          <a:noFill/>
        </p:spPr>
        <p:txBody>
          <a:bodyPr wrap="square" rtlCol="0">
            <a:spAutoFit/>
          </a:bodyPr>
          <a:lstStyle/>
          <a:p>
            <a:pPr marL="342900" indent="-342900">
              <a:buFont typeface="Arial"/>
              <a:buChar char="•"/>
            </a:pPr>
            <a:r>
              <a:rPr lang="en-US" sz="2400" b="1" dirty="0" smtClean="0"/>
              <a:t> Attendance/ Pass out Writer’s Notebooks</a:t>
            </a:r>
          </a:p>
          <a:p>
            <a:endParaRPr lang="en-US" sz="1050" b="1" dirty="0" smtClean="0"/>
          </a:p>
          <a:p>
            <a:pPr marL="342900" indent="-342900">
              <a:buFont typeface="Arial"/>
              <a:buChar char="•"/>
            </a:pPr>
            <a:r>
              <a:rPr lang="en-US" sz="2400" b="1" dirty="0" smtClean="0"/>
              <a:t> Writer’s Notebook= Word Work &amp; Art Analysis </a:t>
            </a:r>
            <a:r>
              <a:rPr lang="en-US" sz="2000" dirty="0" smtClean="0"/>
              <a:t>(table talk)</a:t>
            </a:r>
          </a:p>
          <a:p>
            <a:endParaRPr lang="en-US" sz="1050" dirty="0" smtClean="0"/>
          </a:p>
          <a:p>
            <a:pPr marL="342900" indent="-342900">
              <a:buFont typeface="Arial"/>
              <a:buChar char="•"/>
            </a:pPr>
            <a:r>
              <a:rPr lang="en-US" sz="2400" b="1" dirty="0"/>
              <a:t> </a:t>
            </a:r>
            <a:r>
              <a:rPr lang="en-US" sz="2400" b="1" dirty="0" smtClean="0"/>
              <a:t>Media Analysis of </a:t>
            </a:r>
            <a:r>
              <a:rPr lang="en-US" sz="2400" b="1" i="1" dirty="0" smtClean="0"/>
              <a:t>Mind the Gap </a:t>
            </a:r>
            <a:r>
              <a:rPr lang="en-US" sz="2000" dirty="0" smtClean="0"/>
              <a:t>(independent- assigned groups)</a:t>
            </a:r>
          </a:p>
          <a:p>
            <a:pPr marL="342900" indent="-342900">
              <a:buFont typeface="Arial"/>
              <a:buChar char="•"/>
            </a:pPr>
            <a:endParaRPr lang="en-US" sz="1050" dirty="0" smtClean="0"/>
          </a:p>
          <a:p>
            <a:pPr marL="342900" indent="-342900">
              <a:buFont typeface="Arial"/>
              <a:buChar char="•"/>
            </a:pPr>
            <a:r>
              <a:rPr lang="en-US" sz="2400" b="1" dirty="0"/>
              <a:t> </a:t>
            </a:r>
            <a:r>
              <a:rPr lang="en-US" sz="2400" b="1" dirty="0" smtClean="0"/>
              <a:t>Read informational article </a:t>
            </a:r>
            <a:r>
              <a:rPr lang="en-US" sz="2400" b="1" i="1" dirty="0" smtClean="0"/>
              <a:t>Stereotypes and the Older Worker</a:t>
            </a:r>
          </a:p>
          <a:p>
            <a:pPr marL="800100" lvl="1" indent="-342900">
              <a:buFont typeface="Wingdings" charset="2"/>
              <a:buChar char="ü"/>
            </a:pPr>
            <a:r>
              <a:rPr lang="en-US" sz="2000" b="1" dirty="0" smtClean="0"/>
              <a:t>Read the article and underline key ideas.</a:t>
            </a:r>
          </a:p>
          <a:p>
            <a:pPr marL="800100" lvl="1" indent="-342900">
              <a:buFont typeface="Wingdings" charset="2"/>
              <a:buChar char="ü"/>
            </a:pPr>
            <a:r>
              <a:rPr lang="en-US" sz="2000" b="1" dirty="0" smtClean="0"/>
              <a:t>Discuss and respond to the guiding questions.</a:t>
            </a:r>
          </a:p>
          <a:p>
            <a:pPr marL="800100" lvl="1" indent="-342900">
              <a:buFont typeface="Wingdings" charset="2"/>
              <a:buChar char="ü"/>
            </a:pPr>
            <a:r>
              <a:rPr lang="en-US" sz="2000" b="1" dirty="0" smtClean="0"/>
              <a:t>Be ready to defend all of your thinking with evidence.</a:t>
            </a:r>
          </a:p>
          <a:p>
            <a:pPr lvl="1"/>
            <a:endParaRPr lang="en-US" sz="1050" b="1" dirty="0" smtClean="0"/>
          </a:p>
          <a:p>
            <a:pPr marL="342900" indent="-342900">
              <a:buFont typeface="Arial"/>
              <a:buChar char="•"/>
            </a:pPr>
            <a:r>
              <a:rPr lang="en-US" sz="2400" b="1" dirty="0" smtClean="0"/>
              <a:t>Sharing &amp; Closure</a:t>
            </a:r>
            <a:endParaRPr lang="en-US" sz="2400" b="1" dirty="0"/>
          </a:p>
          <a:p>
            <a:pPr marL="342900" indent="-342900">
              <a:buFont typeface="Arial"/>
              <a:buChar char="•"/>
            </a:pPr>
            <a:endParaRPr lang="en-US" sz="2400" b="1" dirty="0"/>
          </a:p>
          <a:p>
            <a:pPr marL="342900" indent="-342900">
              <a:buFont typeface="Arial"/>
              <a:buChar char="•"/>
            </a:pPr>
            <a:endParaRPr lang="en-US" sz="2400" b="1" dirty="0"/>
          </a:p>
        </p:txBody>
      </p:sp>
    </p:spTree>
    <p:extLst>
      <p:ext uri="{BB962C8B-B14F-4D97-AF65-F5344CB8AC3E}">
        <p14:creationId xmlns:p14="http://schemas.microsoft.com/office/powerpoint/2010/main" val="2369294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073" y="11139"/>
            <a:ext cx="4553078" cy="1339850"/>
          </a:xfrm>
        </p:spPr>
        <p:txBody>
          <a:bodyPr/>
          <a:lstStyle/>
          <a:p>
            <a:r>
              <a:rPr lang="en-US" dirty="0" smtClean="0"/>
              <a:t>Word Work</a:t>
            </a:r>
            <a:endParaRPr lang="en-US" dirty="0"/>
          </a:p>
        </p:txBody>
      </p:sp>
      <p:sp>
        <p:nvSpPr>
          <p:cNvPr id="3" name="TextBox 2"/>
          <p:cNvSpPr txBox="1"/>
          <p:nvPr/>
        </p:nvSpPr>
        <p:spPr>
          <a:xfrm>
            <a:off x="419477" y="1747630"/>
            <a:ext cx="5488147" cy="3170099"/>
          </a:xfrm>
          <a:prstGeom prst="rect">
            <a:avLst/>
          </a:prstGeom>
          <a:noFill/>
        </p:spPr>
        <p:txBody>
          <a:bodyPr wrap="square" rtlCol="0">
            <a:spAutoFit/>
          </a:bodyPr>
          <a:lstStyle/>
          <a:p>
            <a:pPr marL="457200" indent="-457200">
              <a:buAutoNum type="arabicParenR"/>
            </a:pPr>
            <a:r>
              <a:rPr lang="en-US" sz="2000" b="1" dirty="0" smtClean="0"/>
              <a:t>Last week we read the poem “Old Age Sticks” by </a:t>
            </a:r>
            <a:r>
              <a:rPr lang="en-US" sz="2000" b="1" dirty="0" err="1" smtClean="0"/>
              <a:t>e.e</a:t>
            </a:r>
            <a:r>
              <a:rPr lang="en-US" sz="2000" b="1" dirty="0" smtClean="0"/>
              <a:t>. </a:t>
            </a:r>
            <a:r>
              <a:rPr lang="en-US" sz="2000" b="1" dirty="0" err="1" smtClean="0"/>
              <a:t>cummings</a:t>
            </a:r>
            <a:r>
              <a:rPr lang="en-US" sz="2000" b="1" dirty="0" smtClean="0"/>
              <a:t>.  What are some ways that the old and young </a:t>
            </a:r>
            <a:r>
              <a:rPr lang="en-US"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debase</a:t>
            </a:r>
            <a:r>
              <a:rPr lang="en-US" sz="2000" b="1" dirty="0" smtClean="0"/>
              <a:t> one another in this poem?</a:t>
            </a:r>
          </a:p>
          <a:p>
            <a:endParaRPr lang="en-US" sz="2000" b="1" dirty="0" smtClean="0"/>
          </a:p>
          <a:p>
            <a:pPr marL="457200" indent="-457200">
              <a:buAutoNum type="arabicParenR"/>
            </a:pPr>
            <a:r>
              <a:rPr lang="en-US" sz="2000" b="1" dirty="0" smtClean="0"/>
              <a:t>Look at the painting, </a:t>
            </a:r>
            <a:r>
              <a:rPr lang="en-US" sz="2000" b="1" i="1" dirty="0" err="1" smtClean="0"/>
              <a:t>para</a:t>
            </a:r>
            <a:r>
              <a:rPr lang="en-US" sz="2000" b="1" i="1" dirty="0" smtClean="0"/>
              <a:t> </a:t>
            </a:r>
            <a:r>
              <a:rPr lang="en-US" sz="2000" b="1" i="1" dirty="0" err="1" smtClean="0"/>
              <a:t>siempre</a:t>
            </a:r>
            <a:r>
              <a:rPr lang="en-US" sz="2000" b="1" i="1" dirty="0" smtClean="0"/>
              <a:t>,</a:t>
            </a:r>
            <a:r>
              <a:rPr lang="en-US" sz="2000" b="1" dirty="0" smtClean="0"/>
              <a:t> by Octavio </a:t>
            </a:r>
            <a:r>
              <a:rPr lang="en-US" sz="2000" b="1" dirty="0" err="1" smtClean="0"/>
              <a:t>Ocampo</a:t>
            </a:r>
            <a:r>
              <a:rPr lang="en-US" sz="2000" b="1" dirty="0" smtClean="0"/>
              <a:t>.  Using details from the painting, explain what you think the artist is saying about “the old.”</a:t>
            </a:r>
          </a:p>
          <a:p>
            <a:endParaRPr lang="en-US" sz="2000" b="1" dirty="0"/>
          </a:p>
        </p:txBody>
      </p:sp>
      <p:sp>
        <p:nvSpPr>
          <p:cNvPr id="4" name="TextBox 3"/>
          <p:cNvSpPr txBox="1"/>
          <p:nvPr/>
        </p:nvSpPr>
        <p:spPr>
          <a:xfrm>
            <a:off x="6327081" y="47787"/>
            <a:ext cx="2633379" cy="6740308"/>
          </a:xfrm>
          <a:prstGeom prst="rect">
            <a:avLst/>
          </a:prstGeom>
          <a:solidFill>
            <a:schemeClr val="bg1"/>
          </a:solidFill>
          <a:ln>
            <a:solidFill>
              <a:schemeClr val="tx2"/>
            </a:solidFill>
          </a:ln>
        </p:spPr>
        <p:txBody>
          <a:bodyPr wrap="square" rtlCol="0">
            <a:spAutoFit/>
          </a:bodyPr>
          <a:lstStyle/>
          <a:p>
            <a:r>
              <a:rPr lang="en-US" b="1" dirty="0"/>
              <a:t>old age sticks</a:t>
            </a:r>
          </a:p>
          <a:p>
            <a:r>
              <a:rPr lang="en-US" b="1" dirty="0"/>
              <a:t>up Keep</a:t>
            </a:r>
          </a:p>
          <a:p>
            <a:r>
              <a:rPr lang="en-US" b="1" dirty="0"/>
              <a:t>Off</a:t>
            </a:r>
          </a:p>
          <a:p>
            <a:r>
              <a:rPr lang="en-US" b="1" dirty="0"/>
              <a:t>signs)&amp;</a:t>
            </a:r>
          </a:p>
          <a:p>
            <a:endParaRPr lang="en-US" sz="1400" b="1" dirty="0"/>
          </a:p>
          <a:p>
            <a:r>
              <a:rPr lang="en-US" b="1" dirty="0"/>
              <a:t>youth yanks them</a:t>
            </a:r>
          </a:p>
          <a:p>
            <a:r>
              <a:rPr lang="en-US" b="1" dirty="0"/>
              <a:t>down(old</a:t>
            </a:r>
          </a:p>
          <a:p>
            <a:r>
              <a:rPr lang="en-US" b="1" dirty="0"/>
              <a:t>age</a:t>
            </a:r>
          </a:p>
          <a:p>
            <a:r>
              <a:rPr lang="en-US" b="1" dirty="0"/>
              <a:t>cries No</a:t>
            </a:r>
          </a:p>
          <a:p>
            <a:endParaRPr lang="en-US" sz="1400" b="1" dirty="0"/>
          </a:p>
          <a:p>
            <a:r>
              <a:rPr lang="en-US" b="1" dirty="0" err="1"/>
              <a:t>Tres</a:t>
            </a:r>
            <a:r>
              <a:rPr lang="en-US" b="1" dirty="0"/>
              <a:t>)&amp;(pas)</a:t>
            </a:r>
          </a:p>
          <a:p>
            <a:r>
              <a:rPr lang="en-US" b="1" dirty="0"/>
              <a:t>youth laughs</a:t>
            </a:r>
          </a:p>
          <a:p>
            <a:r>
              <a:rPr lang="en-US" b="1" dirty="0"/>
              <a:t>(sing</a:t>
            </a:r>
          </a:p>
          <a:p>
            <a:r>
              <a:rPr lang="en-US" b="1" dirty="0"/>
              <a:t>old age</a:t>
            </a:r>
          </a:p>
          <a:p>
            <a:endParaRPr lang="en-US" sz="1400" b="1" dirty="0"/>
          </a:p>
          <a:p>
            <a:r>
              <a:rPr lang="en-US" b="1" dirty="0"/>
              <a:t>scolds Forbid</a:t>
            </a:r>
          </a:p>
          <a:p>
            <a:r>
              <a:rPr lang="en-US" b="1" dirty="0"/>
              <a:t>den Stop</a:t>
            </a:r>
          </a:p>
          <a:p>
            <a:r>
              <a:rPr lang="en-US" b="1" dirty="0"/>
              <a:t>Must</a:t>
            </a:r>
          </a:p>
          <a:p>
            <a:r>
              <a:rPr lang="en-US" b="1" dirty="0" err="1"/>
              <a:t>n't</a:t>
            </a:r>
            <a:r>
              <a:rPr lang="en-US" b="1" dirty="0"/>
              <a:t> Don't</a:t>
            </a:r>
          </a:p>
          <a:p>
            <a:endParaRPr lang="en-US" sz="1400" b="1" dirty="0"/>
          </a:p>
          <a:p>
            <a:r>
              <a:rPr lang="en-US" b="1" dirty="0"/>
              <a:t>&amp;)youth goes</a:t>
            </a:r>
          </a:p>
          <a:p>
            <a:r>
              <a:rPr lang="en-US" b="1" dirty="0"/>
              <a:t>right on</a:t>
            </a:r>
          </a:p>
          <a:p>
            <a:r>
              <a:rPr lang="en-US" b="1" dirty="0"/>
              <a:t>gr</a:t>
            </a:r>
          </a:p>
          <a:p>
            <a:r>
              <a:rPr lang="en-US" b="1" dirty="0"/>
              <a:t>owing old</a:t>
            </a:r>
            <a:endParaRPr lang="en-US" dirty="0"/>
          </a:p>
        </p:txBody>
      </p:sp>
    </p:spTree>
    <p:extLst>
      <p:ext uri="{BB962C8B-B14F-4D97-AF65-F5344CB8AC3E}">
        <p14:creationId xmlns:p14="http://schemas.microsoft.com/office/powerpoint/2010/main" val="17190622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orever-always.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308902" y="219219"/>
            <a:ext cx="8431815" cy="6359884"/>
          </a:xfrm>
          <a:prstGeom prst="rect">
            <a:avLst/>
          </a:prstGeom>
        </p:spPr>
      </p:pic>
      <p:sp>
        <p:nvSpPr>
          <p:cNvPr id="3" name="TextBox 2"/>
          <p:cNvSpPr txBox="1"/>
          <p:nvPr/>
        </p:nvSpPr>
        <p:spPr>
          <a:xfrm>
            <a:off x="565246" y="6221572"/>
            <a:ext cx="7859233" cy="338554"/>
          </a:xfrm>
          <a:prstGeom prst="rect">
            <a:avLst/>
          </a:prstGeom>
          <a:noFill/>
        </p:spPr>
        <p:txBody>
          <a:bodyPr wrap="square" rtlCol="0">
            <a:spAutoFit/>
          </a:bodyPr>
          <a:lstStyle/>
          <a:p>
            <a:r>
              <a:rPr lang="en-US" sz="1600" b="1" dirty="0">
                <a:solidFill>
                  <a:schemeClr val="bg1"/>
                </a:solidFill>
              </a:rPr>
              <a:t>Using details from the painting, explain what you think the artist is saying about “the old.”</a:t>
            </a:r>
          </a:p>
        </p:txBody>
      </p:sp>
    </p:spTree>
    <p:extLst>
      <p:ext uri="{BB962C8B-B14F-4D97-AF65-F5344CB8AC3E}">
        <p14:creationId xmlns:p14="http://schemas.microsoft.com/office/powerpoint/2010/main" val="31193923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ind_the_gap.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3130" y="198065"/>
            <a:ext cx="5097440" cy="3374505"/>
          </a:xfrm>
          <a:prstGeom prst="rect">
            <a:avLst/>
          </a:prstGeom>
          <a:ln>
            <a:noFill/>
          </a:ln>
          <a:effectLst>
            <a:softEdge rad="112500"/>
          </a:effectLst>
        </p:spPr>
      </p:pic>
      <p:sp>
        <p:nvSpPr>
          <p:cNvPr id="5" name="TextBox 4"/>
          <p:cNvSpPr txBox="1"/>
          <p:nvPr/>
        </p:nvSpPr>
        <p:spPr>
          <a:xfrm>
            <a:off x="5260570" y="431083"/>
            <a:ext cx="3560084" cy="2031325"/>
          </a:xfrm>
          <a:prstGeom prst="rect">
            <a:avLst/>
          </a:prstGeom>
          <a:noFill/>
          <a:ln>
            <a:solidFill>
              <a:schemeClr val="tx1"/>
            </a:solidFill>
          </a:ln>
        </p:spPr>
        <p:txBody>
          <a:bodyPr wrap="square" rtlCol="0">
            <a:spAutoFit/>
          </a:bodyPr>
          <a:lstStyle/>
          <a:p>
            <a:r>
              <a:rPr lang="en-US" dirty="0" smtClean="0"/>
              <a:t>“Mind the Gap” is an expression used to warn railway passengers to be careful when crossing over the space between the train and the station platform.  It was originally introduced on the London Underground in the late 1960’s.</a:t>
            </a:r>
            <a:endParaRPr lang="en-US" dirty="0"/>
          </a:p>
        </p:txBody>
      </p:sp>
      <p:sp>
        <p:nvSpPr>
          <p:cNvPr id="7" name="TextBox 6"/>
          <p:cNvSpPr txBox="1"/>
          <p:nvPr/>
        </p:nvSpPr>
        <p:spPr>
          <a:xfrm>
            <a:off x="466085" y="6070109"/>
            <a:ext cx="5231801" cy="646331"/>
          </a:xfrm>
          <a:prstGeom prst="rect">
            <a:avLst/>
          </a:prstGeom>
          <a:noFill/>
        </p:spPr>
        <p:txBody>
          <a:bodyPr wrap="square" rtlCol="0">
            <a:spAutoFit/>
          </a:bodyPr>
          <a:lstStyle/>
          <a:p>
            <a:r>
              <a:rPr lang="en-US" dirty="0">
                <a:hlinkClick r:id="rId3"/>
              </a:rPr>
              <a:t>http://www.alfa.org/alfa/</a:t>
            </a:r>
            <a:r>
              <a:rPr lang="en-US" dirty="0" smtClean="0">
                <a:hlinkClick r:id="rId3"/>
              </a:rPr>
              <a:t>Mind_the_Gap_Film.asp</a:t>
            </a:r>
            <a:endParaRPr lang="en-US" dirty="0" smtClean="0"/>
          </a:p>
          <a:p>
            <a:endParaRPr lang="en-US" dirty="0"/>
          </a:p>
        </p:txBody>
      </p:sp>
      <p:sp>
        <p:nvSpPr>
          <p:cNvPr id="8" name="TextBox 7"/>
          <p:cNvSpPr txBox="1"/>
          <p:nvPr/>
        </p:nvSpPr>
        <p:spPr>
          <a:xfrm>
            <a:off x="361216" y="3572570"/>
            <a:ext cx="8319612" cy="2469907"/>
          </a:xfrm>
          <a:prstGeom prst="rect">
            <a:avLst/>
          </a:prstGeom>
          <a:noFill/>
        </p:spPr>
        <p:txBody>
          <a:bodyPr wrap="square" rtlCol="0">
            <a:spAutoFit/>
          </a:bodyPr>
          <a:lstStyle/>
          <a:p>
            <a:r>
              <a:rPr lang="en-US" dirty="0" smtClean="0"/>
              <a:t>In 2011 the Assisted Living Organization of America (ALFA), sponsored a short film competition to help make the larger community aware of the stereotypes related to ageism.  The winner of the competition was a film entitled “Mind the Gap.”  Watch this film and consider the following critical viewing question:</a:t>
            </a:r>
          </a:p>
          <a:p>
            <a:endParaRPr lang="en-US" sz="1050" dirty="0"/>
          </a:p>
          <a:p>
            <a:r>
              <a:rPr lang="en-US" sz="2400" b="1" dirty="0" smtClean="0">
                <a:solidFill>
                  <a:schemeClr val="tx2"/>
                </a:solidFill>
                <a:latin typeface="Arial Rounded MT Bold"/>
                <a:cs typeface="Arial Rounded MT Bold"/>
              </a:rPr>
              <a:t>Using evidence from the film, explain why you think the creators of this piece would use the warning “Mind the Gap” as their title.</a:t>
            </a:r>
            <a:endParaRPr lang="en-US" sz="2400" b="1" dirty="0">
              <a:solidFill>
                <a:schemeClr val="tx2"/>
              </a:solidFill>
              <a:latin typeface="Arial Rounded MT Bold"/>
              <a:cs typeface="Arial Rounded MT Bold"/>
            </a:endParaRPr>
          </a:p>
        </p:txBody>
      </p:sp>
    </p:spTree>
    <p:extLst>
      <p:ext uri="{BB962C8B-B14F-4D97-AF65-F5344CB8AC3E}">
        <p14:creationId xmlns:p14="http://schemas.microsoft.com/office/powerpoint/2010/main" val="140924670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pital">
  <a:themeElements>
    <a:clrScheme name="Infusion">
      <a:dk1>
        <a:sysClr val="windowText" lastClr="000000"/>
      </a:dk1>
      <a:lt1>
        <a:sysClr val="window" lastClr="FFFFFF"/>
      </a:lt1>
      <a:dk2>
        <a:srgbClr val="2F1F58"/>
      </a:dk2>
      <a:lt2>
        <a:srgbClr val="B7A9E0"/>
      </a:lt2>
      <a:accent1>
        <a:srgbClr val="8C73D0"/>
      </a:accent1>
      <a:accent2>
        <a:srgbClr val="C2E8C4"/>
      </a:accent2>
      <a:accent3>
        <a:srgbClr val="C5A6E8"/>
      </a:accent3>
      <a:accent4>
        <a:srgbClr val="B45EC7"/>
      </a:accent4>
      <a:accent5>
        <a:srgbClr val="9FDAFB"/>
      </a:accent5>
      <a:accent6>
        <a:srgbClr val="95C5B0"/>
      </a:accent6>
      <a:hlink>
        <a:srgbClr val="744AE0"/>
      </a:hlink>
      <a:folHlink>
        <a:srgbClr val="8D8AD1"/>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304</TotalTime>
  <Words>334</Words>
  <Application>Microsoft Office PowerPoint</Application>
  <PresentationFormat>On-screen Show (4:3)</PresentationFormat>
  <Paragraphs>51</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Arial Rounded MT Bold</vt:lpstr>
      <vt:lpstr>Brush Script MT</vt:lpstr>
      <vt:lpstr>Calibri</vt:lpstr>
      <vt:lpstr>Cambria</vt:lpstr>
      <vt:lpstr>Wingdings</vt:lpstr>
      <vt:lpstr>Capital</vt:lpstr>
      <vt:lpstr>PowerPoint Presentation</vt:lpstr>
      <vt:lpstr>Word Work</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 Line</dc:creator>
  <cp:lastModifiedBy>Amanda Vitello</cp:lastModifiedBy>
  <cp:revision>25</cp:revision>
  <dcterms:created xsi:type="dcterms:W3CDTF">2012-08-25T01:33:32Z</dcterms:created>
  <dcterms:modified xsi:type="dcterms:W3CDTF">2016-08-04T17:17:43Z</dcterms:modified>
</cp:coreProperties>
</file>